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3" r:id="rId1"/>
  </p:sldMasterIdLst>
  <p:notesMasterIdLst>
    <p:notesMasterId r:id="rId10"/>
  </p:notesMasterIdLst>
  <p:handoutMasterIdLst>
    <p:handoutMasterId r:id="rId11"/>
  </p:handoutMasterIdLst>
  <p:sldIdLst>
    <p:sldId id="256" r:id="rId2"/>
    <p:sldId id="272" r:id="rId3"/>
    <p:sldId id="259" r:id="rId4"/>
    <p:sldId id="294" r:id="rId5"/>
    <p:sldId id="290" r:id="rId6"/>
    <p:sldId id="293" r:id="rId7"/>
    <p:sldId id="269" r:id="rId8"/>
    <p:sldId id="295"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63" d="100"/>
          <a:sy n="163" d="100"/>
        </p:scale>
        <p:origin x="1782" y="132"/>
      </p:cViewPr>
      <p:guideLst/>
    </p:cSldViewPr>
  </p:slideViewPr>
  <p:notesTextViewPr>
    <p:cViewPr>
      <p:scale>
        <a:sx n="1" d="1"/>
        <a:sy n="1" d="1"/>
      </p:scale>
      <p:origin x="0" y="0"/>
    </p:cViewPr>
  </p:notesTextViewPr>
  <p:notesViewPr>
    <p:cSldViewPr snapToGrid="0">
      <p:cViewPr varScale="1">
        <p:scale>
          <a:sx n="52" d="100"/>
          <a:sy n="52" d="100"/>
        </p:scale>
        <p:origin x="18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1AE457D-3A11-44B8-9ADD-1B70416817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5A61175-7913-4DAE-BBD3-BB8CA4274DB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C906E46-DB8B-46E4-82F4-5BB4AFAA7E4A}" type="datetimeFigureOut">
              <a:rPr lang="en-US" smtClean="0"/>
              <a:t>1/29/2021</a:t>
            </a:fld>
            <a:endParaRPr lang="en-US"/>
          </a:p>
        </p:txBody>
      </p:sp>
      <p:sp>
        <p:nvSpPr>
          <p:cNvPr id="4" name="Footer Placeholder 3">
            <a:extLst>
              <a:ext uri="{FF2B5EF4-FFF2-40B4-BE49-F238E27FC236}">
                <a16:creationId xmlns:a16="http://schemas.microsoft.com/office/drawing/2014/main" id="{75E69181-5DC2-4178-9912-11A5B1A4C1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92DAD2F-3172-41B9-A89F-55205F3E0F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5D3014-E881-4BEC-B3F7-575D9436F47A}" type="slidenum">
              <a:rPr lang="en-US" smtClean="0"/>
              <a:t>‹#›</a:t>
            </a:fld>
            <a:endParaRPr lang="en-US"/>
          </a:p>
        </p:txBody>
      </p:sp>
    </p:spTree>
    <p:extLst>
      <p:ext uri="{BB962C8B-B14F-4D97-AF65-F5344CB8AC3E}">
        <p14:creationId xmlns:p14="http://schemas.microsoft.com/office/powerpoint/2010/main" val="100630420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255A5D-208D-427F-A273-BD01811D6914}" type="datetimeFigureOut">
              <a:rPr lang="en-US" smtClean="0"/>
              <a:t>1/29/2021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97673E-4CEC-4C16-BB90-554F43A36920}" type="slidenum">
              <a:rPr lang="en-US" smtClean="0"/>
              <a:t>‹#›</a:t>
            </a:fld>
            <a:endParaRPr lang="en-US"/>
          </a:p>
        </p:txBody>
      </p:sp>
    </p:spTree>
    <p:extLst>
      <p:ext uri="{BB962C8B-B14F-4D97-AF65-F5344CB8AC3E}">
        <p14:creationId xmlns:p14="http://schemas.microsoft.com/office/powerpoint/2010/main" val="3558789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ctrTitle"/>
          </p:nvPr>
        </p:nvSpPr>
        <p:spPr>
          <a:xfrm>
            <a:off x="914400" y="1803405"/>
            <a:ext cx="73152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914400" y="3632201"/>
            <a:ext cx="73152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5932170" y="4323845"/>
            <a:ext cx="2297429" cy="365125"/>
          </a:xfrm>
        </p:spPr>
        <p:txBody>
          <a:bodyPr/>
          <a:lstStyle/>
          <a:p>
            <a:fld id="{1B136186-92B7-447E-BDFF-9129ADA237B6}" type="datetime1">
              <a:rPr lang="en-US" smtClean="0"/>
              <a:t>1/29/2021</a:t>
            </a:fld>
            <a:endParaRPr lang="en-US"/>
          </a:p>
        </p:txBody>
      </p:sp>
      <p:sp>
        <p:nvSpPr>
          <p:cNvPr id="5" name="Footer Placeholder 4"/>
          <p:cNvSpPr>
            <a:spLocks noGrp="1"/>
          </p:cNvSpPr>
          <p:nvPr>
            <p:ph type="ftr" sz="quarter" idx="11"/>
          </p:nvPr>
        </p:nvSpPr>
        <p:spPr>
          <a:xfrm>
            <a:off x="914400" y="4323846"/>
            <a:ext cx="4880610" cy="365125"/>
          </a:xfrm>
        </p:spPr>
        <p:txBody>
          <a:bodyPr/>
          <a:lstStyle/>
          <a:p>
            <a:endParaRPr lang="en-US"/>
          </a:p>
        </p:txBody>
      </p:sp>
      <p:sp>
        <p:nvSpPr>
          <p:cNvPr id="6" name="Slide Number Placeholder 5"/>
          <p:cNvSpPr>
            <a:spLocks noGrp="1"/>
          </p:cNvSpPr>
          <p:nvPr>
            <p:ph type="sldNum" sz="quarter" idx="12"/>
          </p:nvPr>
        </p:nvSpPr>
        <p:spPr>
          <a:xfrm>
            <a:off x="6057900" y="1430867"/>
            <a:ext cx="2171700" cy="365125"/>
          </a:xfrm>
        </p:spPr>
        <p:txBody>
          <a:bodyPr/>
          <a:lstStyle/>
          <a:p>
            <a:fld id="{FD5DA0F0-1D62-4FDB-A121-3187D2513FEB}" type="slidenum">
              <a:rPr lang="en-US" smtClean="0"/>
              <a:pPr/>
              <a:t>‹#›</a:t>
            </a:fld>
            <a:endParaRPr lang="en-US"/>
          </a:p>
        </p:txBody>
      </p:sp>
      <p:grpSp>
        <p:nvGrpSpPr>
          <p:cNvPr id="8" name="Group 7">
            <a:extLst>
              <a:ext uri="{FF2B5EF4-FFF2-40B4-BE49-F238E27FC236}">
                <a16:creationId xmlns:a16="http://schemas.microsoft.com/office/drawing/2014/main" id="{14B74076-CA5B-461D-B757-8B1C4D019792}"/>
              </a:ext>
            </a:extLst>
          </p:cNvPr>
          <p:cNvGrpSpPr/>
          <p:nvPr userDrawn="1"/>
        </p:nvGrpSpPr>
        <p:grpSpPr>
          <a:xfrm>
            <a:off x="-8466" y="-8468"/>
            <a:ext cx="9171316" cy="6874935"/>
            <a:chOff x="-8466" y="-8468"/>
            <a:chExt cx="9171316" cy="6874935"/>
          </a:xfrm>
        </p:grpSpPr>
        <p:cxnSp>
          <p:nvCxnSpPr>
            <p:cNvPr id="9" name="Straight Connector 8">
              <a:extLst>
                <a:ext uri="{FF2B5EF4-FFF2-40B4-BE49-F238E27FC236}">
                  <a16:creationId xmlns:a16="http://schemas.microsoft.com/office/drawing/2014/main" id="{B621064E-7033-4462-A57D-8A8F4547BFDC}"/>
                </a:ext>
              </a:extLst>
            </p:cNvPr>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3D437106-F662-406F-BE38-B9796583D590}"/>
                </a:ext>
              </a:extLst>
            </p:cNvPr>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1" name="Freeform 29">
              <a:extLst>
                <a:ext uri="{FF2B5EF4-FFF2-40B4-BE49-F238E27FC236}">
                  <a16:creationId xmlns:a16="http://schemas.microsoft.com/office/drawing/2014/main" id="{4D8E013F-7C4F-489C-9DCA-B52A7C0F39EE}"/>
                </a:ext>
              </a:extLst>
            </p:cNvPr>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30">
              <a:extLst>
                <a:ext uri="{FF2B5EF4-FFF2-40B4-BE49-F238E27FC236}">
                  <a16:creationId xmlns:a16="http://schemas.microsoft.com/office/drawing/2014/main" id="{E1973A0C-1C58-41EF-818A-24B64369329D}"/>
                </a:ext>
              </a:extLst>
            </p:cNvPr>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31">
              <a:extLst>
                <a:ext uri="{FF2B5EF4-FFF2-40B4-BE49-F238E27FC236}">
                  <a16:creationId xmlns:a16="http://schemas.microsoft.com/office/drawing/2014/main" id="{2B4AA2AF-9F31-4806-86AD-BC3B0A2B3A7F}"/>
                </a:ext>
              </a:extLst>
            </p:cNvPr>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32">
              <a:extLst>
                <a:ext uri="{FF2B5EF4-FFF2-40B4-BE49-F238E27FC236}">
                  <a16:creationId xmlns:a16="http://schemas.microsoft.com/office/drawing/2014/main" id="{8A562D46-764C-4A38-8C32-D18A49343D9D}"/>
                </a:ext>
              </a:extLst>
            </p:cNvPr>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33">
              <a:extLst>
                <a:ext uri="{FF2B5EF4-FFF2-40B4-BE49-F238E27FC236}">
                  <a16:creationId xmlns:a16="http://schemas.microsoft.com/office/drawing/2014/main" id="{90197CAD-B414-4052-A8EB-290021EA5D4E}"/>
                </a:ext>
              </a:extLst>
            </p:cNvPr>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34">
              <a:extLst>
                <a:ext uri="{FF2B5EF4-FFF2-40B4-BE49-F238E27FC236}">
                  <a16:creationId xmlns:a16="http://schemas.microsoft.com/office/drawing/2014/main" id="{DCE197AB-6682-47A8-93CB-482263079BB7}"/>
                </a:ext>
              </a:extLst>
            </p:cNvPr>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35">
              <a:extLst>
                <a:ext uri="{FF2B5EF4-FFF2-40B4-BE49-F238E27FC236}">
                  <a16:creationId xmlns:a16="http://schemas.microsoft.com/office/drawing/2014/main" id="{427A2919-9C70-400B-AB86-51247CF4ACF5}"/>
                </a:ext>
              </a:extLst>
            </p:cNvPr>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a:extLst>
                <a:ext uri="{FF2B5EF4-FFF2-40B4-BE49-F238E27FC236}">
                  <a16:creationId xmlns:a16="http://schemas.microsoft.com/office/drawing/2014/main" id="{53ACFD20-9911-4D66-94AC-61C7C9D74B04}"/>
                </a:ext>
              </a:extLst>
            </p:cNvPr>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847151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55" y="4697361"/>
            <a:ext cx="7956482"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94355" y="977035"/>
            <a:ext cx="7950260" cy="340697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94360" y="5516716"/>
            <a:ext cx="7955280" cy="746924"/>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46FDDE-C4EC-4ECF-9C66-3BAEF02092A7}" type="datetime1">
              <a:rPr lang="en-US" smtClean="0"/>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44563407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3"/>
            <a:ext cx="795528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800" y="3649134"/>
            <a:ext cx="7772400" cy="1330852"/>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E746FDDE-C4EC-4ECF-9C66-3BAEF02092A7}" type="datetime1">
              <a:rPr lang="en-US" smtClean="0"/>
              <a:t>1/29/2021</a:t>
            </a:fld>
            <a:endParaRPr lang="en-US"/>
          </a:p>
        </p:txBody>
      </p:sp>
      <p:sp>
        <p:nvSpPr>
          <p:cNvPr id="6" name="Footer Placeholder 5"/>
          <p:cNvSpPr>
            <a:spLocks noGrp="1"/>
          </p:cNvSpPr>
          <p:nvPr>
            <p:ph type="ftr" sz="quarter" idx="11"/>
          </p:nvPr>
        </p:nvSpPr>
        <p:spPr>
          <a:xfrm>
            <a:off x="594360" y="381001"/>
            <a:ext cx="4830656" cy="365125"/>
          </a:xfrm>
        </p:spPr>
        <p:txBody>
          <a:bodyPr/>
          <a:lstStyle/>
          <a:p>
            <a:endParaRPr lang="en-US"/>
          </a:p>
        </p:txBody>
      </p:sp>
      <p:sp>
        <p:nvSpPr>
          <p:cNvPr id="7" name="Slide Number Placeholder 6"/>
          <p:cNvSpPr>
            <a:spLocks noGrp="1"/>
          </p:cNvSpPr>
          <p:nvPr>
            <p:ph type="sldNum" sz="quarter" idx="12"/>
          </p:nvPr>
        </p:nvSpPr>
        <p:spPr>
          <a:xfrm>
            <a:off x="7882466" y="381001"/>
            <a:ext cx="667174" cy="365125"/>
          </a:xfrm>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112203823"/>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768351" y="753534"/>
            <a:ext cx="7613650" cy="2756234"/>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977899" y="3509768"/>
            <a:ext cx="7194552"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0" y="4174597"/>
            <a:ext cx="7778752" cy="821265"/>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E746FDDE-C4EC-4ECF-9C66-3BAEF02092A7}" type="datetime1">
              <a:rPr lang="en-US" smtClean="0"/>
              <a:t>1/29/2021</a:t>
            </a:fld>
            <a:endParaRPr lang="en-US"/>
          </a:p>
        </p:txBody>
      </p:sp>
      <p:sp>
        <p:nvSpPr>
          <p:cNvPr id="6" name="Footer Placeholder 5"/>
          <p:cNvSpPr>
            <a:spLocks noGrp="1"/>
          </p:cNvSpPr>
          <p:nvPr>
            <p:ph type="ftr" sz="quarter" idx="11"/>
          </p:nvPr>
        </p:nvSpPr>
        <p:spPr>
          <a:xfrm>
            <a:off x="594360" y="379438"/>
            <a:ext cx="4830656" cy="365125"/>
          </a:xfrm>
        </p:spPr>
        <p:txBody>
          <a:bodyPr/>
          <a:lstStyle/>
          <a:p>
            <a:endParaRPr lang="en-US"/>
          </a:p>
        </p:txBody>
      </p:sp>
      <p:sp>
        <p:nvSpPr>
          <p:cNvPr id="7" name="Slide Number Placeholder 6"/>
          <p:cNvSpPr>
            <a:spLocks noGrp="1"/>
          </p:cNvSpPr>
          <p:nvPr>
            <p:ph type="sldNum" sz="quarter" idx="12"/>
          </p:nvPr>
        </p:nvSpPr>
        <p:spPr>
          <a:xfrm>
            <a:off x="7882466" y="381001"/>
            <a:ext cx="667174" cy="365125"/>
          </a:xfrm>
        </p:spPr>
        <p:txBody>
          <a:bodyPr/>
          <a:lstStyle/>
          <a:p>
            <a:fld id="{FD5DA0F0-1D62-4FDB-A121-3187D2513FEB}" type="slidenum">
              <a:rPr lang="en-US" smtClean="0"/>
              <a:t>‹#›</a:t>
            </a:fld>
            <a:endParaRPr lang="en-US"/>
          </a:p>
        </p:txBody>
      </p:sp>
      <p:sp>
        <p:nvSpPr>
          <p:cNvPr id="13" name="TextBox 12"/>
          <p:cNvSpPr txBox="1"/>
          <p:nvPr/>
        </p:nvSpPr>
        <p:spPr>
          <a:xfrm>
            <a:off x="231458" y="80772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8146733" y="302133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69112794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685800" y="1124702"/>
            <a:ext cx="7774782"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792" y="3648316"/>
            <a:ext cx="7773608"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5562176" y="378884"/>
            <a:ext cx="2183130" cy="365125"/>
          </a:xfrm>
        </p:spPr>
        <p:txBody>
          <a:bodyPr/>
          <a:lstStyle>
            <a:lvl1pPr algn="r">
              <a:defRPr/>
            </a:lvl1pPr>
          </a:lstStyle>
          <a:p>
            <a:fld id="{E746FDDE-C4EC-4ECF-9C66-3BAEF02092A7}" type="datetime1">
              <a:rPr lang="en-US" smtClean="0"/>
              <a:t>1/29/2021</a:t>
            </a:fld>
            <a:endParaRPr lang="en-US"/>
          </a:p>
        </p:txBody>
      </p:sp>
      <p:sp>
        <p:nvSpPr>
          <p:cNvPr id="6" name="Footer Placeholder 5"/>
          <p:cNvSpPr>
            <a:spLocks noGrp="1"/>
          </p:cNvSpPr>
          <p:nvPr>
            <p:ph type="ftr" sz="quarter" idx="11"/>
          </p:nvPr>
        </p:nvSpPr>
        <p:spPr>
          <a:xfrm>
            <a:off x="594360" y="378884"/>
            <a:ext cx="4830656" cy="365125"/>
          </a:xfrm>
        </p:spPr>
        <p:txBody>
          <a:bodyPr/>
          <a:lstStyle/>
          <a:p>
            <a:endParaRPr lang="en-US"/>
          </a:p>
        </p:txBody>
      </p:sp>
      <p:sp>
        <p:nvSpPr>
          <p:cNvPr id="7" name="Slide Number Placeholder 6"/>
          <p:cNvSpPr>
            <a:spLocks noGrp="1"/>
          </p:cNvSpPr>
          <p:nvPr>
            <p:ph type="sldNum" sz="quarter" idx="12"/>
          </p:nvPr>
        </p:nvSpPr>
        <p:spPr>
          <a:xfrm>
            <a:off x="7882466" y="381001"/>
            <a:ext cx="667174" cy="365125"/>
          </a:xfrm>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43687288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171701" y="762000"/>
            <a:ext cx="637793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594361" y="2202080"/>
            <a:ext cx="2560320"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59436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02237" y="2201333"/>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00781" y="2904068"/>
            <a:ext cx="2560320" cy="335957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989319" y="2192866"/>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98932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746FDDE-C4EC-4ECF-9C66-3BAEF02092A7}" type="datetime1">
              <a:rPr lang="en-US" smtClean="0"/>
              <a:t>1/29/2021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792848617"/>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171702" y="762000"/>
            <a:ext cx="6381984"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94360"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594360" y="2331720"/>
            <a:ext cx="2560320" cy="15073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594360" y="4796103"/>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291873"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291872" y="2331720"/>
            <a:ext cx="2560320" cy="1509862"/>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290858" y="4796102"/>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993365"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993364" y="2331721"/>
            <a:ext cx="2560320" cy="1508919"/>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93272" y="4796100"/>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746FDDE-C4EC-4ECF-9C66-3BAEF02092A7}" type="datetime1">
              <a:rPr lang="en-US" smtClean="0"/>
              <a:t>1/29/2021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61312976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94360" y="2194560"/>
            <a:ext cx="7955280" cy="40690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D67E6A-2A34-40A5-9009-4E90CFB11582}" type="datetime1">
              <a:rPr lang="en-US" smtClean="0"/>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1302008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Vertical Title 1"/>
          <p:cNvSpPr>
            <a:spLocks noGrp="1"/>
          </p:cNvSpPr>
          <p:nvPr>
            <p:ph type="title" orient="vert"/>
          </p:nvPr>
        </p:nvSpPr>
        <p:spPr>
          <a:xfrm>
            <a:off x="7006590" y="747183"/>
            <a:ext cx="1543050" cy="4248675"/>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94360" y="746126"/>
            <a:ext cx="6278035" cy="424973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70633EB7-27E0-47BE-917D-B936F3E01687}" type="datetime1">
              <a:rPr lang="en-US" smtClean="0"/>
              <a:t>1/29/2021</a:t>
            </a:fld>
            <a:endParaRPr lang="en-US"/>
          </a:p>
        </p:txBody>
      </p:sp>
      <p:sp>
        <p:nvSpPr>
          <p:cNvPr id="5" name="Footer Placeholder 4"/>
          <p:cNvSpPr>
            <a:spLocks noGrp="1"/>
          </p:cNvSpPr>
          <p:nvPr>
            <p:ph type="ftr" sz="quarter" idx="11"/>
          </p:nvPr>
        </p:nvSpPr>
        <p:spPr>
          <a:xfrm>
            <a:off x="594360" y="381001"/>
            <a:ext cx="4830656" cy="365125"/>
          </a:xfrm>
        </p:spPr>
        <p:txBody>
          <a:bodyPr/>
          <a:lstStyle/>
          <a:p>
            <a:endParaRPr lang="en-US"/>
          </a:p>
        </p:txBody>
      </p:sp>
      <p:sp>
        <p:nvSpPr>
          <p:cNvPr id="6" name="Slide Number Placeholder 5"/>
          <p:cNvSpPr>
            <a:spLocks noGrp="1"/>
          </p:cNvSpPr>
          <p:nvPr>
            <p:ph type="sldNum" sz="quarter" idx="12"/>
          </p:nvPr>
        </p:nvSpPr>
        <p:spPr>
          <a:xfrm>
            <a:off x="7882466" y="381001"/>
            <a:ext cx="667174" cy="365125"/>
          </a:xfrm>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093207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8C52AA-5530-476D-AAD2-10BEB2B930AE}" type="datetime1">
              <a:rPr lang="en-US" smtClean="0"/>
              <a:t>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pPr/>
              <a:t>‹#›</a:t>
            </a:fld>
            <a:endParaRPr lang="en-US"/>
          </a:p>
        </p:txBody>
      </p:sp>
    </p:spTree>
    <p:extLst>
      <p:ext uri="{BB962C8B-B14F-4D97-AF65-F5344CB8AC3E}">
        <p14:creationId xmlns:p14="http://schemas.microsoft.com/office/powerpoint/2010/main" val="304219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4"/>
            <a:ext cx="7955280"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594360" y="3641726"/>
            <a:ext cx="7955281" cy="1354134"/>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97A42960-4ECC-421B-938D-2205683E2598}" type="datetime1">
              <a:rPr lang="en-US" smtClean="0"/>
              <a:t>1/29/2021</a:t>
            </a:fld>
            <a:endParaRPr lang="en-US"/>
          </a:p>
        </p:txBody>
      </p:sp>
      <p:sp>
        <p:nvSpPr>
          <p:cNvPr id="5" name="Footer Placeholder 4"/>
          <p:cNvSpPr>
            <a:spLocks noGrp="1"/>
          </p:cNvSpPr>
          <p:nvPr>
            <p:ph type="ftr" sz="quarter" idx="11"/>
          </p:nvPr>
        </p:nvSpPr>
        <p:spPr>
          <a:xfrm>
            <a:off x="594360" y="381001"/>
            <a:ext cx="4830656" cy="365125"/>
          </a:xfrm>
        </p:spPr>
        <p:txBody>
          <a:bodyPr/>
          <a:lstStyle/>
          <a:p>
            <a:endParaRPr lang="en-US"/>
          </a:p>
        </p:txBody>
      </p:sp>
      <p:sp>
        <p:nvSpPr>
          <p:cNvPr id="6" name="Slide Number Placeholder 5"/>
          <p:cNvSpPr>
            <a:spLocks noGrp="1"/>
          </p:cNvSpPr>
          <p:nvPr>
            <p:ph type="sldNum" sz="quarter" idx="12"/>
          </p:nvPr>
        </p:nvSpPr>
        <p:spPr>
          <a:xfrm>
            <a:off x="7882466" y="381001"/>
            <a:ext cx="667173" cy="365125"/>
          </a:xfrm>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298115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94360" y="2194560"/>
            <a:ext cx="3910579" cy="4069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2099" y="2194560"/>
            <a:ext cx="3907540" cy="4069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5A9C0-6581-450F-96A0-3BCD53332AC3}" type="datetime1">
              <a:rPr lang="en-US" smtClean="0"/>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316306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71700" y="762000"/>
            <a:ext cx="637794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1279" y="2183802"/>
            <a:ext cx="3683659"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94359" y="3132667"/>
            <a:ext cx="3910579" cy="31309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69018" y="2183802"/>
            <a:ext cx="368062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2098" y="3132667"/>
            <a:ext cx="3907541" cy="31309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94D342-1BCD-49E0-8194-7FAE65611B0D}" type="datetime1">
              <a:rPr lang="en-US" smtClean="0"/>
              <a:t>1/29/2021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642579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36757A6-2B9E-4807-983C-50C3D6DB6D00}" type="datetime1">
              <a:rPr lang="en-US" smtClean="0"/>
              <a:t>1/29/2021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119810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C4AD30-F1E7-4D0F-A01D-F07F8A8110DD}" type="datetime1">
              <a:rPr lang="en-US" smtClean="0"/>
              <a:t>1/29/2021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346600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30861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3886200" y="746760"/>
            <a:ext cx="4663440" cy="551688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4360" y="3124200"/>
            <a:ext cx="308610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8CD509F-7536-4F4B-AFAD-38C19040C64A}" type="datetime1">
              <a:rPr lang="en-US" smtClean="0"/>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331387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407573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77524" y="751242"/>
            <a:ext cx="3674234" cy="5512398"/>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94360" y="3124200"/>
            <a:ext cx="407573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56D8C6-A843-4E27-81C0-22AE05D7A797}" type="datetime1">
              <a:rPr lang="en-US" smtClean="0"/>
              <a:t>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974766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9144000" cy="1081088"/>
          </a:xfrm>
          <a:prstGeom prst="rect">
            <a:avLst/>
          </a:prstGeom>
        </p:spPr>
      </p:pic>
      <p:sp>
        <p:nvSpPr>
          <p:cNvPr id="2" name="Title Placeholder 1"/>
          <p:cNvSpPr>
            <a:spLocks noGrp="1"/>
          </p:cNvSpPr>
          <p:nvPr>
            <p:ph type="title"/>
          </p:nvPr>
        </p:nvSpPr>
        <p:spPr>
          <a:xfrm>
            <a:off x="2171700" y="764373"/>
            <a:ext cx="637794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94360" y="2194560"/>
            <a:ext cx="7955280" cy="40690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12230" y="6356351"/>
            <a:ext cx="213741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746FDDE-C4EC-4ECF-9C66-3BAEF02092A7}" type="datetime1">
              <a:rPr lang="en-US" smtClean="0"/>
              <a:t>1/29/2021</a:t>
            </a:fld>
            <a:endParaRPr lang="en-US"/>
          </a:p>
        </p:txBody>
      </p:sp>
      <p:sp>
        <p:nvSpPr>
          <p:cNvPr id="5" name="Footer Placeholder 4"/>
          <p:cNvSpPr>
            <a:spLocks noGrp="1"/>
          </p:cNvSpPr>
          <p:nvPr>
            <p:ph type="ftr" sz="quarter" idx="3"/>
          </p:nvPr>
        </p:nvSpPr>
        <p:spPr>
          <a:xfrm>
            <a:off x="594360" y="6355846"/>
            <a:ext cx="568071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72250" y="381001"/>
            <a:ext cx="197739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D5DA0F0-1D62-4FDB-A121-3187D2513FEB}" type="slidenum">
              <a:rPr lang="en-US" smtClean="0"/>
              <a:t>‹#›</a:t>
            </a:fld>
            <a:endParaRPr lang="en-US"/>
          </a:p>
        </p:txBody>
      </p:sp>
    </p:spTree>
    <p:extLst>
      <p:ext uri="{BB962C8B-B14F-4D97-AF65-F5344CB8AC3E}">
        <p14:creationId xmlns:p14="http://schemas.microsoft.com/office/powerpoint/2010/main" val="1411030838"/>
      </p:ext>
    </p:extLst>
  </p:cSld>
  <p:clrMap bg1="dk1" tx1="lt1" bg2="dk2" tx2="lt2" accent1="accent1" accent2="accent2" accent3="accent3" accent4="accent4" accent5="accent5" accent6="accent6" hlink="hlink" folHlink="folHlink"/>
  <p:sldLayoutIdLst>
    <p:sldLayoutId id="2147483874" r:id="rId1"/>
    <p:sldLayoutId id="2147483875" r:id="rId2"/>
    <p:sldLayoutId id="2147483876" r:id="rId3"/>
    <p:sldLayoutId id="2147483877" r:id="rId4"/>
    <p:sldLayoutId id="2147483878" r:id="rId5"/>
    <p:sldLayoutId id="2147483879" r:id="rId6"/>
    <p:sldLayoutId id="2147483880" r:id="rId7"/>
    <p:sldLayoutId id="2147483881" r:id="rId8"/>
    <p:sldLayoutId id="2147483882" r:id="rId9"/>
    <p:sldLayoutId id="2147483883" r:id="rId10"/>
    <p:sldLayoutId id="2147483884" r:id="rId11"/>
    <p:sldLayoutId id="2147483885" r:id="rId12"/>
    <p:sldLayoutId id="2147483886" r:id="rId13"/>
    <p:sldLayoutId id="2147483887" r:id="rId14"/>
    <p:sldLayoutId id="2147483888" r:id="rId15"/>
    <p:sldLayoutId id="2147483889" r:id="rId16"/>
    <p:sldLayoutId id="2147483890" r:id="rId17"/>
  </p:sldLayoutIdLst>
  <p:hf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7A6B5-F4A7-4083-9D7C-2A53629CA928}"/>
              </a:ext>
            </a:extLst>
          </p:cNvPr>
          <p:cNvSpPr>
            <a:spLocks noGrp="1"/>
          </p:cNvSpPr>
          <p:nvPr>
            <p:ph type="ctrTitle"/>
          </p:nvPr>
        </p:nvSpPr>
        <p:spPr>
          <a:xfrm>
            <a:off x="1130300" y="1397000"/>
            <a:ext cx="5934530" cy="2653836"/>
          </a:xfrm>
        </p:spPr>
        <p:txBody>
          <a:bodyPr>
            <a:normAutofit fontScale="90000"/>
          </a:bodyPr>
          <a:lstStyle/>
          <a:p>
            <a:pPr algn="ctr"/>
            <a:r>
              <a:rPr lang="en-US" sz="3200" dirty="0"/>
              <a:t>UM Data Analytics Bootcamp 2020 </a:t>
            </a:r>
            <a:br>
              <a:rPr lang="en-US" sz="3200" dirty="0"/>
            </a:br>
            <a:br>
              <a:rPr lang="en-US" sz="3200" dirty="0"/>
            </a:br>
            <a:r>
              <a:rPr lang="en-US" sz="3200" cap="none" dirty="0"/>
              <a:t>CO2 Emissions by State and Tesla Adoption</a:t>
            </a:r>
            <a:br>
              <a:rPr lang="en-US" sz="3200" dirty="0"/>
            </a:br>
            <a:endParaRPr lang="en-US" sz="3200" dirty="0"/>
          </a:p>
        </p:txBody>
      </p:sp>
      <p:sp>
        <p:nvSpPr>
          <p:cNvPr id="3" name="Subtitle 2">
            <a:extLst>
              <a:ext uri="{FF2B5EF4-FFF2-40B4-BE49-F238E27FC236}">
                <a16:creationId xmlns:a16="http://schemas.microsoft.com/office/drawing/2014/main" id="{CF6DE64A-FB52-42B6-AA86-675105323BD5}"/>
              </a:ext>
            </a:extLst>
          </p:cNvPr>
          <p:cNvSpPr>
            <a:spLocks noGrp="1"/>
          </p:cNvSpPr>
          <p:nvPr>
            <p:ph type="subTitle" idx="1"/>
          </p:nvPr>
        </p:nvSpPr>
        <p:spPr>
          <a:xfrm>
            <a:off x="866898" y="4487159"/>
            <a:ext cx="6197932" cy="660573"/>
          </a:xfrm>
        </p:spPr>
        <p:txBody>
          <a:bodyPr>
            <a:normAutofit fontScale="92500" lnSpcReduction="20000"/>
          </a:bodyPr>
          <a:lstStyle/>
          <a:p>
            <a:r>
              <a:rPr lang="en-US" b="1" dirty="0"/>
              <a:t>Presented By:</a:t>
            </a:r>
          </a:p>
          <a:p>
            <a:r>
              <a:rPr lang="en-US" dirty="0"/>
              <a:t>William Beasley</a:t>
            </a:r>
          </a:p>
        </p:txBody>
      </p:sp>
      <p:sp>
        <p:nvSpPr>
          <p:cNvPr id="5" name="Slide Number Placeholder 4">
            <a:extLst>
              <a:ext uri="{FF2B5EF4-FFF2-40B4-BE49-F238E27FC236}">
                <a16:creationId xmlns:a16="http://schemas.microsoft.com/office/drawing/2014/main" id="{76DEFCC9-51E4-4400-8C35-D78151D7CB44}"/>
              </a:ext>
            </a:extLst>
          </p:cNvPr>
          <p:cNvSpPr>
            <a:spLocks noGrp="1"/>
          </p:cNvSpPr>
          <p:nvPr>
            <p:ph type="sldNum" sz="quarter" idx="12"/>
          </p:nvPr>
        </p:nvSpPr>
        <p:spPr/>
        <p:txBody>
          <a:bodyPr/>
          <a:lstStyle/>
          <a:p>
            <a:fld id="{FD5DA0F0-1D62-4FDB-A121-3187D2513FEB}" type="slidenum">
              <a:rPr lang="en-US" smtClean="0"/>
              <a:pPr/>
              <a:t>1</a:t>
            </a:fld>
            <a:endParaRPr lang="en-US"/>
          </a:p>
        </p:txBody>
      </p:sp>
    </p:spTree>
    <p:extLst>
      <p:ext uri="{BB962C8B-B14F-4D97-AF65-F5344CB8AC3E}">
        <p14:creationId xmlns:p14="http://schemas.microsoft.com/office/powerpoint/2010/main" val="3782036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BD7BEAC-4740-441A-8780-800B7EA76825}"/>
              </a:ext>
            </a:extLst>
          </p:cNvPr>
          <p:cNvPicPr>
            <a:picLocks noChangeAspect="1"/>
          </p:cNvPicPr>
          <p:nvPr/>
        </p:nvPicPr>
        <p:blipFill rotWithShape="1">
          <a:blip r:embed="rId2"/>
          <a:srcRect l="15933" t="9091" r="30432" b="3"/>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4099899" y="1672802"/>
            <a:ext cx="4375886" cy="2934899"/>
          </a:xfrm>
        </p:spPr>
        <p:txBody>
          <a:bodyPr vert="horz" lIns="91440" tIns="45720" rIns="91440" bIns="45720" rtlCol="0" anchor="b">
            <a:normAutofit/>
          </a:bodyPr>
          <a:lstStyle/>
          <a:p>
            <a:pPr algn="l">
              <a:lnSpc>
                <a:spcPct val="90000"/>
              </a:lnSpc>
            </a:pPr>
            <a:r>
              <a:rPr lang="en-US" sz="2000" cap="none" dirty="0"/>
              <a:t>Agenda: </a:t>
            </a:r>
            <a:br>
              <a:rPr lang="en-US" sz="2000" cap="none" dirty="0"/>
            </a:br>
            <a:br>
              <a:rPr lang="en-US" sz="2000" cap="none" dirty="0"/>
            </a:br>
            <a:r>
              <a:rPr lang="en-US" sz="2000" cap="none" dirty="0"/>
              <a:t>1. Project Methods</a:t>
            </a:r>
            <a:br>
              <a:rPr lang="en-US" sz="2000" cap="none" dirty="0"/>
            </a:br>
            <a:br>
              <a:rPr lang="en-US" sz="2000" cap="none" dirty="0"/>
            </a:br>
            <a:r>
              <a:rPr lang="en-US" sz="2000" cap="none" dirty="0"/>
              <a:t>2. Data Sources &amp; Coding</a:t>
            </a:r>
            <a:br>
              <a:rPr lang="en-US" sz="2000" cap="none" dirty="0"/>
            </a:br>
            <a:br>
              <a:rPr lang="en-US" sz="2000" cap="none" dirty="0">
                <a:solidFill>
                  <a:schemeClr val="bg1">
                    <a:lumMod val="50000"/>
                  </a:schemeClr>
                </a:solidFill>
              </a:rPr>
            </a:br>
            <a:r>
              <a:rPr lang="en-US" sz="2000" cap="none" dirty="0"/>
              <a:t>3. Project Findings</a:t>
            </a:r>
            <a:br>
              <a:rPr lang="en-US" sz="2000" cap="none" dirty="0"/>
            </a:br>
            <a:br>
              <a:rPr lang="en-US" sz="2000" cap="none" dirty="0"/>
            </a:br>
            <a:r>
              <a:rPr lang="en-US" sz="2000" cap="none" dirty="0"/>
              <a:t>4. Conclusion</a:t>
            </a:r>
            <a:endParaRPr lang="en-US" sz="2000" cap="none" dirty="0">
              <a:solidFill>
                <a:schemeClr val="bg1">
                  <a:lumMod val="50000"/>
                </a:schemeClr>
              </a:solidFill>
            </a:endParaRPr>
          </a:p>
        </p:txBody>
      </p:sp>
      <p:sp>
        <p:nvSpPr>
          <p:cNvPr id="5" name="Slide Number Placeholder 4">
            <a:extLst>
              <a:ext uri="{FF2B5EF4-FFF2-40B4-BE49-F238E27FC236}">
                <a16:creationId xmlns:a16="http://schemas.microsoft.com/office/drawing/2014/main" id="{B4209E7D-5DCD-4000-9CBD-44E656CCF0AE}"/>
              </a:ext>
            </a:extLst>
          </p:cNvPr>
          <p:cNvSpPr>
            <a:spLocks noGrp="1"/>
          </p:cNvSpPr>
          <p:nvPr>
            <p:ph type="sldNum" sz="quarter" idx="12"/>
          </p:nvPr>
        </p:nvSpPr>
        <p:spPr>
          <a:xfrm>
            <a:off x="6442997" y="6041362"/>
            <a:ext cx="512504" cy="365125"/>
          </a:xfrm>
        </p:spPr>
        <p:txBody>
          <a:bodyPr vert="horz" lIns="91440" tIns="45720" rIns="91440" bIns="45720" rtlCol="0" anchor="ctr">
            <a:normAutofit/>
          </a:bodyPr>
          <a:lstStyle/>
          <a:p>
            <a:pPr defTabSz="914400">
              <a:spcAft>
                <a:spcPts val="600"/>
              </a:spcAft>
            </a:pPr>
            <a:fld id="{FD5DA0F0-1D62-4FDB-A121-3187D2513FEB}" type="slidenum">
              <a:rPr lang="en-US" smtClean="0"/>
              <a:pPr defTabSz="914400">
                <a:spcAft>
                  <a:spcPts val="600"/>
                </a:spcAft>
              </a:pPr>
              <a:t>2</a:t>
            </a:fld>
            <a:endParaRPr lang="en-US"/>
          </a:p>
        </p:txBody>
      </p:sp>
    </p:spTree>
    <p:extLst>
      <p:ext uri="{BB962C8B-B14F-4D97-AF65-F5344CB8AC3E}">
        <p14:creationId xmlns:p14="http://schemas.microsoft.com/office/powerpoint/2010/main" val="675037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300" dirty="0">
                <a:solidFill>
                  <a:srgbClr val="00B050"/>
                </a:solidFill>
              </a:rPr>
              <a:t>Backstory and Project overview</a:t>
            </a:r>
          </a:p>
        </p:txBody>
      </p:sp>
      <p:sp>
        <p:nvSpPr>
          <p:cNvPr id="3" name="Content Placeholder 2">
            <a:extLst>
              <a:ext uri="{FF2B5EF4-FFF2-40B4-BE49-F238E27FC236}">
                <a16:creationId xmlns:a16="http://schemas.microsoft.com/office/drawing/2014/main" id="{199A4C3C-C6B2-44C9-A438-FEF78E1D1DC6}"/>
              </a:ext>
            </a:extLst>
          </p:cNvPr>
          <p:cNvSpPr>
            <a:spLocks noGrp="1"/>
          </p:cNvSpPr>
          <p:nvPr>
            <p:ph idx="1"/>
          </p:nvPr>
        </p:nvSpPr>
        <p:spPr>
          <a:xfrm>
            <a:off x="209725" y="1022685"/>
            <a:ext cx="7508147" cy="5101390"/>
          </a:xfrm>
        </p:spPr>
        <p:txBody>
          <a:bodyPr>
            <a:noAutofit/>
          </a:bodyPr>
          <a:lstStyle/>
          <a:p>
            <a:pPr marL="0" indent="0">
              <a:lnSpc>
                <a:spcPct val="90000"/>
              </a:lnSpc>
              <a:spcBef>
                <a:spcPts val="600"/>
              </a:spcBef>
              <a:buNone/>
            </a:pPr>
            <a:endParaRPr lang="en-US" sz="1200" b="1" i="1" dirty="0"/>
          </a:p>
          <a:p>
            <a:pPr marL="0" indent="0">
              <a:lnSpc>
                <a:spcPct val="90000"/>
              </a:lnSpc>
              <a:spcBef>
                <a:spcPts val="600"/>
              </a:spcBef>
              <a:buNone/>
            </a:pPr>
            <a:r>
              <a:rPr lang="en-US" sz="1600" b="1" i="1" dirty="0"/>
              <a:t>Increases in Global Emissions Endanger lives across the World</a:t>
            </a:r>
            <a:r>
              <a:rPr lang="en-US" b="1" i="1" dirty="0"/>
              <a:t> </a:t>
            </a:r>
          </a:p>
          <a:p>
            <a:pPr>
              <a:lnSpc>
                <a:spcPct val="90000"/>
              </a:lnSpc>
              <a:spcBef>
                <a:spcPts val="600"/>
              </a:spcBef>
              <a:buFont typeface="Arial" panose="020B0604020202020204" pitchFamily="34" charset="0"/>
              <a:buChar char="•"/>
            </a:pPr>
            <a:r>
              <a:rPr lang="en-US" sz="1200" dirty="0"/>
              <a:t>Global Temperatures (due to CO2 emissions) have risen by ~1.1 deg C from pre-industrial levels</a:t>
            </a:r>
          </a:p>
          <a:p>
            <a:pPr>
              <a:lnSpc>
                <a:spcPct val="90000"/>
              </a:lnSpc>
              <a:spcBef>
                <a:spcPts val="600"/>
              </a:spcBef>
              <a:buFont typeface="Arial" panose="020B0604020202020204" pitchFamily="34" charset="0"/>
              <a:buChar char="•"/>
            </a:pPr>
            <a:r>
              <a:rPr lang="en-US" sz="1200" dirty="0"/>
              <a:t>Scientists state that an added temperature rise of &gt;1.5 deg C will have dire consequences</a:t>
            </a:r>
          </a:p>
          <a:p>
            <a:pPr>
              <a:lnSpc>
                <a:spcPct val="90000"/>
              </a:lnSpc>
              <a:spcBef>
                <a:spcPts val="600"/>
              </a:spcBef>
              <a:buFont typeface="Arial" panose="020B0604020202020204" pitchFamily="34" charset="0"/>
              <a:buChar char="•"/>
            </a:pPr>
            <a:r>
              <a:rPr lang="en-US" sz="1200" dirty="0"/>
              <a:t>The United States exited the Paris Climate Agreement further putting the world at risk</a:t>
            </a:r>
          </a:p>
          <a:p>
            <a:pPr>
              <a:lnSpc>
                <a:spcPct val="90000"/>
              </a:lnSpc>
              <a:spcBef>
                <a:spcPts val="600"/>
              </a:spcBef>
              <a:buFont typeface="Arial" panose="020B0604020202020204" pitchFamily="34" charset="0"/>
              <a:buChar char="•"/>
            </a:pPr>
            <a:endParaRPr lang="en-US" sz="1200" dirty="0"/>
          </a:p>
          <a:p>
            <a:pPr>
              <a:lnSpc>
                <a:spcPct val="90000"/>
              </a:lnSpc>
              <a:spcBef>
                <a:spcPts val="600"/>
              </a:spcBef>
              <a:buFont typeface="Arial" panose="020B0604020202020204" pitchFamily="34" charset="0"/>
              <a:buChar char="•"/>
            </a:pPr>
            <a:endParaRPr lang="en-US" sz="1200" dirty="0"/>
          </a:p>
          <a:p>
            <a:pPr marL="0" indent="0">
              <a:lnSpc>
                <a:spcPct val="90000"/>
              </a:lnSpc>
              <a:spcBef>
                <a:spcPts val="600"/>
              </a:spcBef>
              <a:buNone/>
            </a:pPr>
            <a:r>
              <a:rPr lang="en-US" sz="1600" b="1" i="1" dirty="0"/>
              <a:t>US States are addressing Climate Change in various but not unified ways</a:t>
            </a:r>
          </a:p>
          <a:p>
            <a:pPr>
              <a:lnSpc>
                <a:spcPct val="90000"/>
              </a:lnSpc>
              <a:spcBef>
                <a:spcPts val="600"/>
              </a:spcBef>
              <a:buFont typeface="Arial" panose="020B0604020202020204" pitchFamily="34" charset="0"/>
              <a:buChar char="•"/>
            </a:pPr>
            <a:r>
              <a:rPr lang="en-US" sz="1200" dirty="0"/>
              <a:t>Some States are prioritizing the construction of EV infrastructure more than others</a:t>
            </a:r>
          </a:p>
          <a:p>
            <a:pPr>
              <a:lnSpc>
                <a:spcPct val="90000"/>
              </a:lnSpc>
              <a:spcBef>
                <a:spcPts val="600"/>
              </a:spcBef>
              <a:buFont typeface="Arial" panose="020B0604020202020204" pitchFamily="34" charset="0"/>
              <a:buChar char="•"/>
            </a:pPr>
            <a:r>
              <a:rPr lang="en-US" sz="1200" dirty="0"/>
              <a:t>Incentivizing EV Infrastructure is a way of increasing adoption of electric vehicles</a:t>
            </a:r>
          </a:p>
          <a:p>
            <a:pPr>
              <a:lnSpc>
                <a:spcPct val="90000"/>
              </a:lnSpc>
              <a:spcBef>
                <a:spcPts val="600"/>
              </a:spcBef>
              <a:buFont typeface="Arial" panose="020B0604020202020204" pitchFamily="34" charset="0"/>
              <a:buChar char="•"/>
            </a:pPr>
            <a:r>
              <a:rPr lang="en-US" sz="1200" dirty="0"/>
              <a:t>Even in a polarized political environment, EVs still maintain bipartisan support</a:t>
            </a:r>
          </a:p>
          <a:p>
            <a:pPr marL="0" indent="0">
              <a:lnSpc>
                <a:spcPct val="90000"/>
              </a:lnSpc>
              <a:spcBef>
                <a:spcPts val="600"/>
              </a:spcBef>
              <a:buNone/>
            </a:pPr>
            <a:endParaRPr lang="en-US" sz="1200" dirty="0"/>
          </a:p>
          <a:p>
            <a:pPr marL="0" indent="0">
              <a:lnSpc>
                <a:spcPct val="90000"/>
              </a:lnSpc>
              <a:spcBef>
                <a:spcPts val="600"/>
              </a:spcBef>
              <a:buNone/>
            </a:pPr>
            <a:endParaRPr lang="en-US" sz="1200" dirty="0"/>
          </a:p>
          <a:p>
            <a:pPr marL="0" indent="0">
              <a:lnSpc>
                <a:spcPct val="90000"/>
              </a:lnSpc>
              <a:spcBef>
                <a:spcPts val="600"/>
              </a:spcBef>
              <a:buNone/>
            </a:pPr>
            <a:r>
              <a:rPr lang="en-US" sz="1600" b="1" i="1" dirty="0"/>
              <a:t>Those who hope to lower their carbon footprint may look to electric vehicles as one of many methods to reduce their negative imprint on the planet.</a:t>
            </a:r>
          </a:p>
          <a:p>
            <a:pPr>
              <a:lnSpc>
                <a:spcPct val="90000"/>
              </a:lnSpc>
              <a:spcBef>
                <a:spcPts val="600"/>
              </a:spcBef>
              <a:buFont typeface="Arial" panose="020B0604020202020204" pitchFamily="34" charset="0"/>
              <a:buChar char="•"/>
            </a:pPr>
            <a:r>
              <a:rPr lang="en-US" sz="1200" dirty="0"/>
              <a:t>Electric Vehicles can reduce the emissions that contribute to climate change and smog. This can improve public health and reduce ecological damage</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3</a:t>
            </a:fld>
            <a:endParaRPr lang="en-US">
              <a:solidFill>
                <a:schemeClr val="tx1">
                  <a:lumMod val="65000"/>
                  <a:lumOff val="35000"/>
                </a:schemeClr>
              </a:solidFill>
            </a:endParaRPr>
          </a:p>
        </p:txBody>
      </p:sp>
    </p:spTree>
    <p:extLst>
      <p:ext uri="{BB962C8B-B14F-4D97-AF65-F5344CB8AC3E}">
        <p14:creationId xmlns:p14="http://schemas.microsoft.com/office/powerpoint/2010/main" val="3448543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300" dirty="0">
                <a:solidFill>
                  <a:srgbClr val="00B050"/>
                </a:solidFill>
              </a:rPr>
              <a:t>Problem statement and thesis</a:t>
            </a:r>
          </a:p>
        </p:txBody>
      </p:sp>
      <p:sp>
        <p:nvSpPr>
          <p:cNvPr id="3" name="Content Placeholder 2">
            <a:extLst>
              <a:ext uri="{FF2B5EF4-FFF2-40B4-BE49-F238E27FC236}">
                <a16:creationId xmlns:a16="http://schemas.microsoft.com/office/drawing/2014/main" id="{199A4C3C-C6B2-44C9-A438-FEF78E1D1DC6}"/>
              </a:ext>
            </a:extLst>
          </p:cNvPr>
          <p:cNvSpPr>
            <a:spLocks noGrp="1"/>
          </p:cNvSpPr>
          <p:nvPr>
            <p:ph idx="1"/>
          </p:nvPr>
        </p:nvSpPr>
        <p:spPr>
          <a:xfrm>
            <a:off x="209725" y="1022685"/>
            <a:ext cx="7508147" cy="5101390"/>
          </a:xfrm>
        </p:spPr>
        <p:txBody>
          <a:bodyPr>
            <a:noAutofit/>
          </a:bodyPr>
          <a:lstStyle/>
          <a:p>
            <a:pPr marL="0" indent="0">
              <a:lnSpc>
                <a:spcPct val="90000"/>
              </a:lnSpc>
              <a:spcBef>
                <a:spcPts val="600"/>
              </a:spcBef>
              <a:buNone/>
            </a:pPr>
            <a:endParaRPr lang="en-US" sz="1200" b="1" i="1" dirty="0"/>
          </a:p>
          <a:p>
            <a:pPr marL="0" indent="0">
              <a:buNone/>
            </a:pPr>
            <a:r>
              <a:rPr lang="en-US" b="1" cap="all" dirty="0"/>
              <a:t>The PROBLEM:</a:t>
            </a:r>
            <a:endParaRPr lang="en-US" sz="1600" dirty="0"/>
          </a:p>
          <a:p>
            <a:r>
              <a:rPr lang="en-US" sz="1600" dirty="0"/>
              <a:t>With the aim of reducing greenhouse gas emissions associated with the transportation sector, policymakers are supporting a multitude of measures to increase electric vehicle adoption. </a:t>
            </a:r>
          </a:p>
          <a:p>
            <a:r>
              <a:rPr lang="en-US" sz="1600" dirty="0"/>
              <a:t>The actual amount of emissions reduction electric vehicles provide is dependent on when and where drivers charge the vehicles.</a:t>
            </a:r>
          </a:p>
          <a:p>
            <a:pPr marL="0" indent="0">
              <a:buNone/>
            </a:pPr>
            <a:endParaRPr lang="en-US" sz="1600" b="1" cap="all" dirty="0"/>
          </a:p>
          <a:p>
            <a:pPr marL="0" indent="0">
              <a:buNone/>
            </a:pPr>
            <a:r>
              <a:rPr lang="en-US" sz="1600" b="1" cap="all" dirty="0"/>
              <a:t>Finding:</a:t>
            </a:r>
            <a:endParaRPr lang="en-US" sz="1600" dirty="0"/>
          </a:p>
          <a:p>
            <a:r>
              <a:rPr lang="en-US" sz="1600" dirty="0"/>
              <a:t>This analysis intends to contribute to our understanding of the degree in which states are emitting CO2 compared to the entire USA and how many states are adopting EVs through the increase of charging station installations.</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4</a:t>
            </a:fld>
            <a:endParaRPr lang="en-US">
              <a:solidFill>
                <a:schemeClr val="tx1">
                  <a:lumMod val="65000"/>
                  <a:lumOff val="35000"/>
                </a:schemeClr>
              </a:solidFill>
            </a:endParaRPr>
          </a:p>
        </p:txBody>
      </p:sp>
    </p:spTree>
    <p:extLst>
      <p:ext uri="{BB962C8B-B14F-4D97-AF65-F5344CB8AC3E}">
        <p14:creationId xmlns:p14="http://schemas.microsoft.com/office/powerpoint/2010/main" val="1904115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800" dirty="0">
                <a:solidFill>
                  <a:srgbClr val="00B050"/>
                </a:solidFill>
              </a:rPr>
              <a:t>Data analysis methodology</a:t>
            </a:r>
          </a:p>
        </p:txBody>
      </p:sp>
      <p:sp>
        <p:nvSpPr>
          <p:cNvPr id="11" name="Content Placeholder 2">
            <a:extLst>
              <a:ext uri="{FF2B5EF4-FFF2-40B4-BE49-F238E27FC236}">
                <a16:creationId xmlns:a16="http://schemas.microsoft.com/office/drawing/2014/main" id="{DD9F3721-AC27-417A-970F-F21E998B9277}"/>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endParaRPr lang="en-US" sz="1600" b="1" i="1" dirty="0"/>
          </a:p>
          <a:p>
            <a:pPr marL="0" indent="0">
              <a:lnSpc>
                <a:spcPct val="90000"/>
              </a:lnSpc>
              <a:spcBef>
                <a:spcPts val="600"/>
              </a:spcBef>
              <a:buNone/>
            </a:pPr>
            <a:r>
              <a:rPr lang="en-US" sz="1600" b="1" i="1" dirty="0"/>
              <a:t>Data collection:</a:t>
            </a:r>
          </a:p>
          <a:p>
            <a:pPr marL="0" indent="0">
              <a:lnSpc>
                <a:spcPct val="90000"/>
              </a:lnSpc>
              <a:spcBef>
                <a:spcPts val="600"/>
              </a:spcBef>
              <a:buNone/>
            </a:pPr>
            <a:r>
              <a:rPr lang="en-US" sz="1200" i="1" dirty="0"/>
              <a:t>I used three data sources in my analysis:</a:t>
            </a:r>
          </a:p>
          <a:p>
            <a:pPr>
              <a:lnSpc>
                <a:spcPct val="90000"/>
              </a:lnSpc>
              <a:spcBef>
                <a:spcPts val="600"/>
              </a:spcBef>
              <a:buFont typeface="Arial" panose="020B0604020202020204" pitchFamily="34" charset="0"/>
              <a:buChar char="•"/>
            </a:pPr>
            <a:r>
              <a:rPr lang="en-US" sz="1200" i="1" dirty="0"/>
              <a:t>US Emissions Data: </a:t>
            </a:r>
            <a:r>
              <a:rPr lang="en-US" sz="1200" dirty="0"/>
              <a:t>Co2 data over time for the USA</a:t>
            </a:r>
          </a:p>
          <a:p>
            <a:pPr>
              <a:lnSpc>
                <a:spcPct val="90000"/>
              </a:lnSpc>
              <a:spcBef>
                <a:spcPts val="600"/>
              </a:spcBef>
              <a:buFont typeface="Arial" panose="020B0604020202020204" pitchFamily="34" charset="0"/>
              <a:buChar char="•"/>
            </a:pPr>
            <a:r>
              <a:rPr lang="en-US" sz="1200" i="1" dirty="0"/>
              <a:t>State-by-state CO2 Emissions Data: </a:t>
            </a:r>
            <a:r>
              <a:rPr lang="en-US" sz="1200" dirty="0"/>
              <a:t>CSVs containing 30 years of USA State emissions Data</a:t>
            </a:r>
          </a:p>
          <a:p>
            <a:pPr>
              <a:lnSpc>
                <a:spcPct val="90000"/>
              </a:lnSpc>
              <a:spcBef>
                <a:spcPts val="600"/>
              </a:spcBef>
              <a:buFont typeface="Arial" panose="020B0604020202020204" pitchFamily="34" charset="0"/>
              <a:buChar char="•"/>
            </a:pPr>
            <a:r>
              <a:rPr lang="en-US" sz="1200" i="1" dirty="0"/>
              <a:t>EV Station Data: JSON file with 10 years of charge station locations across the US</a:t>
            </a:r>
          </a:p>
          <a:p>
            <a:pPr>
              <a:lnSpc>
                <a:spcPct val="90000"/>
              </a:lnSpc>
              <a:spcBef>
                <a:spcPts val="600"/>
              </a:spcBef>
              <a:buFont typeface="+mj-lt"/>
              <a:buAutoNum type="arabicPeriod"/>
            </a:pPr>
            <a:endParaRPr lang="en-US" sz="1600" dirty="0"/>
          </a:p>
          <a:p>
            <a:pPr marL="0" indent="0">
              <a:lnSpc>
                <a:spcPct val="90000"/>
              </a:lnSpc>
              <a:spcBef>
                <a:spcPts val="600"/>
              </a:spcBef>
              <a:buNone/>
            </a:pPr>
            <a:r>
              <a:rPr lang="en-US" sz="1600" b="1" i="1" dirty="0"/>
              <a:t>Data Aggregation/Munging:</a:t>
            </a:r>
          </a:p>
          <a:p>
            <a:pPr>
              <a:lnSpc>
                <a:spcPct val="90000"/>
              </a:lnSpc>
              <a:spcBef>
                <a:spcPts val="600"/>
              </a:spcBef>
              <a:buFont typeface="Arial" panose="020B0604020202020204" pitchFamily="34" charset="0"/>
              <a:buChar char="•"/>
            </a:pPr>
            <a:r>
              <a:rPr lang="en-US" sz="1200" dirty="0"/>
              <a:t>Standardized the state emissions data and the EV station data with </a:t>
            </a:r>
            <a:r>
              <a:rPr lang="en-US" sz="1200" dirty="0" err="1"/>
              <a:t>Jupyter</a:t>
            </a:r>
            <a:r>
              <a:rPr lang="en-US" sz="1200" dirty="0"/>
              <a:t> Notebook</a:t>
            </a:r>
          </a:p>
          <a:p>
            <a:pPr>
              <a:lnSpc>
                <a:spcPct val="90000"/>
              </a:lnSpc>
              <a:spcBef>
                <a:spcPts val="600"/>
              </a:spcBef>
              <a:buFont typeface="Arial" panose="020B0604020202020204" pitchFamily="34" charset="0"/>
              <a:buChar char="•"/>
            </a:pPr>
            <a:r>
              <a:rPr lang="en-US" sz="1200" dirty="0"/>
              <a:t>Created a SQLite database with Flask routes to store the data</a:t>
            </a:r>
          </a:p>
          <a:p>
            <a:pPr marL="0" indent="0">
              <a:lnSpc>
                <a:spcPct val="90000"/>
              </a:lnSpc>
              <a:spcBef>
                <a:spcPts val="600"/>
              </a:spcBef>
              <a:buNone/>
            </a:pPr>
            <a:endParaRPr lang="en-US" sz="1600" dirty="0"/>
          </a:p>
          <a:p>
            <a:pPr marL="0" indent="0">
              <a:lnSpc>
                <a:spcPct val="90000"/>
              </a:lnSpc>
              <a:spcBef>
                <a:spcPts val="600"/>
              </a:spcBef>
              <a:buNone/>
            </a:pPr>
            <a:r>
              <a:rPr lang="en-US" sz="1600" b="1" i="1" dirty="0"/>
              <a:t>Data Visualizations:</a:t>
            </a:r>
          </a:p>
          <a:p>
            <a:pPr>
              <a:lnSpc>
                <a:spcPct val="90000"/>
              </a:lnSpc>
              <a:spcBef>
                <a:spcPts val="600"/>
              </a:spcBef>
              <a:buFont typeface="Arial" panose="020B0604020202020204" pitchFamily="34" charset="0"/>
              <a:buChar char="•"/>
            </a:pPr>
            <a:r>
              <a:rPr lang="en-US" sz="1200" dirty="0"/>
              <a:t>Utilized Leaflet, D3, and Chart JS to generate visualizations from the database</a:t>
            </a:r>
          </a:p>
          <a:p>
            <a:pPr>
              <a:lnSpc>
                <a:spcPct val="90000"/>
              </a:lnSpc>
              <a:spcBef>
                <a:spcPts val="600"/>
              </a:spcBef>
              <a:buFont typeface="Arial" panose="020B0604020202020204" pitchFamily="34" charset="0"/>
              <a:buChar char="•"/>
            </a:pPr>
            <a:r>
              <a:rPr lang="en-US" sz="1200" dirty="0"/>
              <a:t>Created a website to host https://wbeasley-tesla-ev-data.herokuapp.com</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5</a:t>
            </a:fld>
            <a:endParaRPr lang="en-US">
              <a:solidFill>
                <a:schemeClr val="tx1">
                  <a:lumMod val="65000"/>
                  <a:lumOff val="35000"/>
                </a:schemeClr>
              </a:solidFill>
            </a:endParaRPr>
          </a:p>
        </p:txBody>
      </p:sp>
    </p:spTree>
    <p:extLst>
      <p:ext uri="{BB962C8B-B14F-4D97-AF65-F5344CB8AC3E}">
        <p14:creationId xmlns:p14="http://schemas.microsoft.com/office/powerpoint/2010/main" val="402767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628650" y="365127"/>
            <a:ext cx="7886700" cy="926346"/>
          </a:xfrm>
        </p:spPr>
        <p:txBody>
          <a:bodyPr>
            <a:normAutofit/>
          </a:bodyPr>
          <a:lstStyle/>
          <a:p>
            <a:r>
              <a:rPr lang="en-US" dirty="0"/>
              <a:t>Live demo</a:t>
            </a:r>
          </a:p>
        </p:txBody>
      </p:sp>
      <p:sp>
        <p:nvSpPr>
          <p:cNvPr id="5" name="Slide Number Placeholder 4">
            <a:extLst>
              <a:ext uri="{FF2B5EF4-FFF2-40B4-BE49-F238E27FC236}">
                <a16:creationId xmlns:a16="http://schemas.microsoft.com/office/drawing/2014/main" id="{D9C50D08-4740-40B1-AEF0-DE2198E4A4D8}"/>
              </a:ext>
            </a:extLst>
          </p:cNvPr>
          <p:cNvSpPr>
            <a:spLocks noGrp="1"/>
          </p:cNvSpPr>
          <p:nvPr>
            <p:ph type="sldNum" sz="quarter" idx="12"/>
          </p:nvPr>
        </p:nvSpPr>
        <p:spPr/>
        <p:txBody>
          <a:bodyPr/>
          <a:lstStyle/>
          <a:p>
            <a:fld id="{FD5DA0F0-1D62-4FDB-A121-3187D2513FEB}" type="slidenum">
              <a:rPr lang="en-US" smtClean="0"/>
              <a:pPr/>
              <a:t>6</a:t>
            </a:fld>
            <a:endParaRPr lang="en-US"/>
          </a:p>
        </p:txBody>
      </p:sp>
      <p:pic>
        <p:nvPicPr>
          <p:cNvPr id="4" name="Picture 3">
            <a:extLst>
              <a:ext uri="{FF2B5EF4-FFF2-40B4-BE49-F238E27FC236}">
                <a16:creationId xmlns:a16="http://schemas.microsoft.com/office/drawing/2014/main" id="{C06E0487-0E28-48D0-A820-6481AB26717B}"/>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353751"/>
            <a:ext cx="9144000" cy="4150497"/>
          </a:xfrm>
          <a:prstGeom prst="rect">
            <a:avLst/>
          </a:prstGeom>
        </p:spPr>
      </p:pic>
    </p:spTree>
    <p:extLst>
      <p:ext uri="{BB962C8B-B14F-4D97-AF65-F5344CB8AC3E}">
        <p14:creationId xmlns:p14="http://schemas.microsoft.com/office/powerpoint/2010/main" val="2001394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p:txBody>
          <a:bodyPr>
            <a:normAutofit/>
          </a:bodyPr>
          <a:lstStyle/>
          <a:p>
            <a:r>
              <a:rPr lang="en-US" sz="2800" dirty="0"/>
              <a:t>Conclusion</a:t>
            </a:r>
          </a:p>
        </p:txBody>
      </p:sp>
      <p:sp>
        <p:nvSpPr>
          <p:cNvPr id="6" name="Content Placeholder 2">
            <a:extLst>
              <a:ext uri="{FF2B5EF4-FFF2-40B4-BE49-F238E27FC236}">
                <a16:creationId xmlns:a16="http://schemas.microsoft.com/office/drawing/2014/main" id="{BD07FF81-2A47-4825-BD6F-AAB73C6D6303}"/>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endParaRPr lang="en-US" sz="1600" b="1" i="1" dirty="0"/>
          </a:p>
          <a:p>
            <a:pPr marL="0" indent="0">
              <a:lnSpc>
                <a:spcPct val="90000"/>
              </a:lnSpc>
              <a:spcBef>
                <a:spcPts val="600"/>
              </a:spcBef>
              <a:buNone/>
            </a:pPr>
            <a:endParaRPr lang="en-US" sz="1600" b="1" i="1" dirty="0"/>
          </a:p>
          <a:p>
            <a:pPr marL="0" indent="0">
              <a:lnSpc>
                <a:spcPct val="90000"/>
              </a:lnSpc>
              <a:spcBef>
                <a:spcPts val="600"/>
              </a:spcBef>
              <a:buNone/>
            </a:pPr>
            <a:r>
              <a:rPr lang="en-US" sz="1600" b="1" i="1" dirty="0"/>
              <a:t>Observations:</a:t>
            </a:r>
          </a:p>
          <a:p>
            <a:pPr>
              <a:lnSpc>
                <a:spcPct val="90000"/>
              </a:lnSpc>
              <a:spcBef>
                <a:spcPts val="600"/>
              </a:spcBef>
              <a:buFont typeface="Arial" panose="020B0604020202020204" pitchFamily="34" charset="0"/>
              <a:buChar char="•"/>
            </a:pPr>
            <a:r>
              <a:rPr lang="en-US" sz="1200" i="1" dirty="0"/>
              <a:t>CO2 peaked in 2007 and has since been trending down</a:t>
            </a:r>
          </a:p>
          <a:p>
            <a:pPr>
              <a:lnSpc>
                <a:spcPct val="90000"/>
              </a:lnSpc>
              <a:spcBef>
                <a:spcPts val="600"/>
              </a:spcBef>
              <a:buFont typeface="Arial" panose="020B0604020202020204" pitchFamily="34" charset="0"/>
              <a:buChar char="•"/>
            </a:pPr>
            <a:r>
              <a:rPr lang="en-US" sz="1200" i="1" dirty="0"/>
              <a:t>Texas is an outlier in terms of their total CO2 emission volume</a:t>
            </a:r>
          </a:p>
          <a:p>
            <a:pPr>
              <a:lnSpc>
                <a:spcPct val="90000"/>
              </a:lnSpc>
              <a:spcBef>
                <a:spcPts val="600"/>
              </a:spcBef>
              <a:buFont typeface="Arial" panose="020B0604020202020204" pitchFamily="34" charset="0"/>
              <a:buChar char="•"/>
            </a:pPr>
            <a:r>
              <a:rPr lang="en-US" sz="1200" i="1" dirty="0"/>
              <a:t>The network of EV charging stations is expansive and continues to grow</a:t>
            </a:r>
          </a:p>
          <a:p>
            <a:pPr lvl="1">
              <a:lnSpc>
                <a:spcPct val="90000"/>
              </a:lnSpc>
              <a:spcBef>
                <a:spcPts val="600"/>
              </a:spcBef>
              <a:buFont typeface="Arial" panose="020B0604020202020204" pitchFamily="34" charset="0"/>
              <a:buChar char="•"/>
            </a:pPr>
            <a:r>
              <a:rPr lang="en-US" sz="1200" i="1" dirty="0"/>
              <a:t>Some states, such as California which is the leader in number of EV charging stations, intend to phase out all new gas vehicles by 2035</a:t>
            </a:r>
          </a:p>
          <a:p>
            <a:pPr marL="0" indent="0">
              <a:lnSpc>
                <a:spcPct val="90000"/>
              </a:lnSpc>
              <a:spcBef>
                <a:spcPts val="600"/>
              </a:spcBef>
              <a:buNone/>
            </a:pPr>
            <a:endParaRPr lang="en-US" sz="1600" dirty="0"/>
          </a:p>
          <a:p>
            <a:pPr marL="0" indent="0">
              <a:lnSpc>
                <a:spcPct val="90000"/>
              </a:lnSpc>
              <a:spcBef>
                <a:spcPts val="600"/>
              </a:spcBef>
              <a:buNone/>
            </a:pPr>
            <a:r>
              <a:rPr lang="en-US" sz="1600" b="1" i="1" dirty="0"/>
              <a:t>Next steps and future analysis:</a:t>
            </a:r>
          </a:p>
          <a:p>
            <a:pPr>
              <a:lnSpc>
                <a:spcPct val="90000"/>
              </a:lnSpc>
              <a:spcBef>
                <a:spcPts val="600"/>
              </a:spcBef>
              <a:buFont typeface="Arial" panose="020B0604020202020204" pitchFamily="34" charset="0"/>
              <a:buChar char="•"/>
            </a:pPr>
            <a:r>
              <a:rPr lang="en-US" sz="1200" dirty="0"/>
              <a:t>Understand how EV infrastructure impacts the commercial market</a:t>
            </a:r>
          </a:p>
          <a:p>
            <a:pPr>
              <a:lnSpc>
                <a:spcPct val="90000"/>
              </a:lnSpc>
              <a:spcBef>
                <a:spcPts val="600"/>
              </a:spcBef>
              <a:buFont typeface="Arial" panose="020B0604020202020204" pitchFamily="34" charset="0"/>
              <a:buChar char="•"/>
            </a:pPr>
            <a:r>
              <a:rPr lang="en-US" sz="1200" dirty="0"/>
              <a:t>Understand how state size affect the total emissions they generate</a:t>
            </a:r>
          </a:p>
          <a:p>
            <a:pPr>
              <a:lnSpc>
                <a:spcPct val="90000"/>
              </a:lnSpc>
              <a:spcBef>
                <a:spcPts val="600"/>
              </a:spcBef>
              <a:buFont typeface="Arial" panose="020B0604020202020204" pitchFamily="34" charset="0"/>
              <a:buChar char="•"/>
            </a:pPr>
            <a:r>
              <a:rPr lang="en-US" sz="1200" dirty="0"/>
              <a:t>Understand what share total transportation has in US total CO2 emissions</a:t>
            </a:r>
          </a:p>
        </p:txBody>
      </p:sp>
      <p:sp>
        <p:nvSpPr>
          <p:cNvPr id="4" name="Slide Number Placeholder 3">
            <a:extLst>
              <a:ext uri="{FF2B5EF4-FFF2-40B4-BE49-F238E27FC236}">
                <a16:creationId xmlns:a16="http://schemas.microsoft.com/office/drawing/2014/main" id="{2D3BE1B5-2466-421F-B4C6-22AABCEADB00}"/>
              </a:ext>
            </a:extLst>
          </p:cNvPr>
          <p:cNvSpPr>
            <a:spLocks noGrp="1"/>
          </p:cNvSpPr>
          <p:nvPr>
            <p:ph type="sldNum" sz="quarter" idx="12"/>
          </p:nvPr>
        </p:nvSpPr>
        <p:spPr/>
        <p:txBody>
          <a:bodyPr/>
          <a:lstStyle/>
          <a:p>
            <a:fld id="{FD5DA0F0-1D62-4FDB-A121-3187D2513FEB}" type="slidenum">
              <a:rPr lang="en-US" smtClean="0"/>
              <a:pPr/>
              <a:t>7</a:t>
            </a:fld>
            <a:endParaRPr lang="en-US"/>
          </a:p>
        </p:txBody>
      </p:sp>
    </p:spTree>
    <p:extLst>
      <p:ext uri="{BB962C8B-B14F-4D97-AF65-F5344CB8AC3E}">
        <p14:creationId xmlns:p14="http://schemas.microsoft.com/office/powerpoint/2010/main" val="181670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7A6B5-F4A7-4083-9D7C-2A53629CA928}"/>
              </a:ext>
            </a:extLst>
          </p:cNvPr>
          <p:cNvSpPr>
            <a:spLocks noGrp="1"/>
          </p:cNvSpPr>
          <p:nvPr>
            <p:ph type="ctrTitle"/>
          </p:nvPr>
        </p:nvSpPr>
        <p:spPr>
          <a:xfrm>
            <a:off x="1130300" y="1397000"/>
            <a:ext cx="5934530" cy="2653836"/>
          </a:xfrm>
        </p:spPr>
        <p:txBody>
          <a:bodyPr>
            <a:normAutofit/>
          </a:bodyPr>
          <a:lstStyle/>
          <a:p>
            <a:r>
              <a:rPr lang="en-US" sz="3200" dirty="0"/>
              <a:t>Questions?</a:t>
            </a:r>
            <a:br>
              <a:rPr lang="en-US" sz="3200" dirty="0"/>
            </a:br>
            <a:br>
              <a:rPr lang="en-US" sz="3200" dirty="0"/>
            </a:br>
            <a:endParaRPr lang="en-US" sz="3200" dirty="0"/>
          </a:p>
        </p:txBody>
      </p:sp>
      <p:sp>
        <p:nvSpPr>
          <p:cNvPr id="3" name="Subtitle 2">
            <a:extLst>
              <a:ext uri="{FF2B5EF4-FFF2-40B4-BE49-F238E27FC236}">
                <a16:creationId xmlns:a16="http://schemas.microsoft.com/office/drawing/2014/main" id="{CF6DE64A-FB52-42B6-AA86-675105323BD5}"/>
              </a:ext>
            </a:extLst>
          </p:cNvPr>
          <p:cNvSpPr>
            <a:spLocks noGrp="1"/>
          </p:cNvSpPr>
          <p:nvPr>
            <p:ph type="subTitle" idx="1"/>
          </p:nvPr>
        </p:nvSpPr>
        <p:spPr>
          <a:xfrm>
            <a:off x="866898" y="4487159"/>
            <a:ext cx="6197932" cy="660573"/>
          </a:xfrm>
        </p:spPr>
        <p:txBody>
          <a:bodyPr>
            <a:normAutofit fontScale="92500" lnSpcReduction="20000"/>
          </a:bodyPr>
          <a:lstStyle/>
          <a:p>
            <a:r>
              <a:rPr lang="en-US" b="1" dirty="0"/>
              <a:t>Presented By:</a:t>
            </a:r>
          </a:p>
          <a:p>
            <a:r>
              <a:rPr lang="en-US" b="1" dirty="0"/>
              <a:t>William Beasley</a:t>
            </a:r>
            <a:endParaRPr lang="en-US" dirty="0"/>
          </a:p>
        </p:txBody>
      </p:sp>
      <p:sp>
        <p:nvSpPr>
          <p:cNvPr id="5" name="Slide Number Placeholder 4">
            <a:extLst>
              <a:ext uri="{FF2B5EF4-FFF2-40B4-BE49-F238E27FC236}">
                <a16:creationId xmlns:a16="http://schemas.microsoft.com/office/drawing/2014/main" id="{76DEFCC9-51E4-4400-8C35-D78151D7CB44}"/>
              </a:ext>
            </a:extLst>
          </p:cNvPr>
          <p:cNvSpPr>
            <a:spLocks noGrp="1"/>
          </p:cNvSpPr>
          <p:nvPr>
            <p:ph type="sldNum" sz="quarter" idx="12"/>
          </p:nvPr>
        </p:nvSpPr>
        <p:spPr/>
        <p:txBody>
          <a:bodyPr/>
          <a:lstStyle/>
          <a:p>
            <a:fld id="{FD5DA0F0-1D62-4FDB-A121-3187D2513FEB}" type="slidenum">
              <a:rPr lang="en-US" smtClean="0"/>
              <a:pPr/>
              <a:t>8</a:t>
            </a:fld>
            <a:endParaRPr lang="en-US"/>
          </a:p>
        </p:txBody>
      </p:sp>
    </p:spTree>
    <p:extLst>
      <p:ext uri="{BB962C8B-B14F-4D97-AF65-F5344CB8AC3E}">
        <p14:creationId xmlns:p14="http://schemas.microsoft.com/office/powerpoint/2010/main" val="277673555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550</TotalTime>
  <Words>531</Words>
  <Application>Microsoft Office PowerPoint</Application>
  <PresentationFormat>On-screen Show (4:3)</PresentationFormat>
  <Paragraphs>68</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Century Gothic</vt:lpstr>
      <vt:lpstr>Vapor Trail</vt:lpstr>
      <vt:lpstr>UM Data Analytics Bootcamp 2020   CO2 Emissions by State and Tesla Adoption </vt:lpstr>
      <vt:lpstr>Agenda:   1. Project Methods  2. Data Sources &amp; Coding  3. Project Findings  4. Conclusion</vt:lpstr>
      <vt:lpstr>Backstory and Project overview</vt:lpstr>
      <vt:lpstr>Problem statement and thesis</vt:lpstr>
      <vt:lpstr>Data analysis methodology</vt:lpstr>
      <vt:lpstr>Live demo</vt:lpstr>
      <vt:lpstr>Conclusion</vt:lpstr>
      <vt:lpstr>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UCB Data Analytics Bootcamp Spring 2020    Clinical trials analysis</dc:title>
  <dc:creator>Garskovas, Raymond</dc:creator>
  <cp:lastModifiedBy>Bill Beasley</cp:lastModifiedBy>
  <cp:revision>44</cp:revision>
  <dcterms:created xsi:type="dcterms:W3CDTF">2020-10-07T18:04:12Z</dcterms:created>
  <dcterms:modified xsi:type="dcterms:W3CDTF">2021-01-30T04:21:43Z</dcterms:modified>
</cp:coreProperties>
</file>